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0" r:id="rId5"/>
    <p:sldId id="261" r:id="rId6"/>
    <p:sldId id="262" r:id="rId7"/>
    <p:sldId id="264" r:id="rId8"/>
    <p:sldId id="25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248310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158555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27291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299811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209672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227840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399527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333337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209053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180750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64C4221-3BB0-4DD0-94D2-123CC3630775}" type="datetimeFigureOut">
              <a:rPr kumimoji="1" lang="ja-JP" altLang="en-US" smtClean="0"/>
              <a:t>2020/6/28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311294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4221-3BB0-4DD0-94D2-123CC3630775}" type="datetimeFigureOut">
              <a:rPr kumimoji="1" lang="ja-JP" altLang="en-US" smtClean="0"/>
              <a:t>2020/6/28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D99A1-882B-4E01-8BE3-95EE1FD082E5}" type="slidenum">
              <a:rPr kumimoji="1" lang="ja-JP" altLang="en-US" smtClean="0"/>
              <a:t>‹#›</a:t>
            </a:fld>
            <a:endParaRPr kumimoji="1" lang="ja-JP" altLang="en-US"/>
          </a:p>
        </p:txBody>
      </p:sp>
    </p:spTree>
    <p:extLst>
      <p:ext uri="{BB962C8B-B14F-4D97-AF65-F5344CB8AC3E}">
        <p14:creationId xmlns:p14="http://schemas.microsoft.com/office/powerpoint/2010/main" val="3811053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pimg.jp/016/164/734/1/16164734.jpg" TargetMode="External"/><Relationship Id="rId2" Type="http://schemas.openxmlformats.org/officeDocument/2006/relationships/hyperlink" Target="https://www.yamareco.com/modules/yamainfo/routephoto/758/946acf01a5981212fd2dc54438326f93.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4150" y="313898"/>
            <a:ext cx="10904562" cy="1801505"/>
          </a:xfrm>
        </p:spPr>
        <p:txBody>
          <a:bodyPr/>
          <a:lstStyle/>
          <a:p>
            <a:r>
              <a:rPr kumimoji="1" lang="ja-JP" altLang="en-US" dirty="0" smtClean="0">
                <a:solidFill>
                  <a:srgbClr val="FFC000"/>
                </a:solidFill>
                <a:latin typeface="HGPｺﾞｼｯｸE" panose="020B0900000000000000" pitchFamily="50" charset="-128"/>
                <a:ea typeface="HGPｺﾞｼｯｸE" panose="020B0900000000000000" pitchFamily="50" charset="-128"/>
              </a:rPr>
              <a:t>ワンダーフォーゲル同好会　紹介</a:t>
            </a:r>
            <a:endParaRPr kumimoji="1" lang="ja-JP" altLang="en-US" dirty="0">
              <a:solidFill>
                <a:srgbClr val="FFC000"/>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1"/>
          </p:nvPr>
        </p:nvSpPr>
        <p:spPr>
          <a:xfrm>
            <a:off x="7601803" y="5213445"/>
            <a:ext cx="4144370" cy="1313597"/>
          </a:xfrm>
        </p:spPr>
        <p:txBody>
          <a:bodyPr/>
          <a:lstStyle/>
          <a:p>
            <a:r>
              <a:rPr kumimoji="1" lang="ja-JP" altLang="en-US" dirty="0" smtClean="0">
                <a:solidFill>
                  <a:srgbClr val="FFC000"/>
                </a:solidFill>
                <a:latin typeface="HGPｺﾞｼｯｸE" panose="020B0900000000000000" pitchFamily="50" charset="-128"/>
                <a:ea typeface="HGPｺﾞｼｯｸE" panose="020B0900000000000000" pitchFamily="50" charset="-128"/>
              </a:rPr>
              <a:t>看護学科</a:t>
            </a:r>
            <a:r>
              <a:rPr kumimoji="1" lang="en-US" altLang="ja-JP" dirty="0" smtClean="0">
                <a:solidFill>
                  <a:srgbClr val="FFC000"/>
                </a:solidFill>
                <a:latin typeface="HGPｺﾞｼｯｸE" panose="020B0900000000000000" pitchFamily="50" charset="-128"/>
                <a:ea typeface="HGPｺﾞｼｯｸE" panose="020B0900000000000000" pitchFamily="50" charset="-128"/>
              </a:rPr>
              <a:t>2</a:t>
            </a:r>
            <a:r>
              <a:rPr kumimoji="1" lang="ja-JP" altLang="en-US" dirty="0" smtClean="0">
                <a:solidFill>
                  <a:srgbClr val="FFC000"/>
                </a:solidFill>
                <a:latin typeface="HGPｺﾞｼｯｸE" panose="020B0900000000000000" pitchFamily="50" charset="-128"/>
                <a:ea typeface="HGPｺﾞｼｯｸE" panose="020B0900000000000000" pitchFamily="50" charset="-128"/>
              </a:rPr>
              <a:t>年</a:t>
            </a:r>
            <a:endParaRPr kumimoji="1" lang="en-US" altLang="ja-JP" dirty="0" smtClean="0">
              <a:solidFill>
                <a:srgbClr val="FFC000"/>
              </a:solidFill>
              <a:latin typeface="HGPｺﾞｼｯｸE" panose="020B0900000000000000" pitchFamily="50" charset="-128"/>
              <a:ea typeface="HGPｺﾞｼｯｸE" panose="020B0900000000000000" pitchFamily="50" charset="-128"/>
            </a:endParaRPr>
          </a:p>
          <a:p>
            <a:r>
              <a:rPr lang="ja-JP" altLang="en-US" dirty="0" smtClean="0">
                <a:solidFill>
                  <a:srgbClr val="FFC000"/>
                </a:solidFill>
                <a:latin typeface="HGPｺﾞｼｯｸE" panose="020B0900000000000000" pitchFamily="50" charset="-128"/>
                <a:ea typeface="HGPｺﾞｼｯｸE" panose="020B0900000000000000" pitchFamily="50" charset="-128"/>
              </a:rPr>
              <a:t>代表　丸山</a:t>
            </a:r>
            <a:r>
              <a:rPr lang="ja-JP" altLang="en-US" dirty="0">
                <a:solidFill>
                  <a:srgbClr val="FFC000"/>
                </a:solidFill>
                <a:latin typeface="HGPｺﾞｼｯｸE" panose="020B0900000000000000" pitchFamily="50" charset="-128"/>
                <a:ea typeface="HGPｺﾞｼｯｸE" panose="020B0900000000000000" pitchFamily="50" charset="-128"/>
              </a:rPr>
              <a:t>智史</a:t>
            </a:r>
            <a:endParaRPr kumimoji="1" lang="ja-JP" altLang="en-US" dirty="0">
              <a:solidFill>
                <a:srgbClr val="FFC000"/>
              </a:solidFill>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71" y="2784143"/>
            <a:ext cx="5425950" cy="3615039"/>
          </a:xfrm>
          <a:prstGeom prst="rect">
            <a:avLst/>
          </a:prstGeom>
        </p:spPr>
      </p:pic>
    </p:spTree>
    <p:extLst>
      <p:ext uri="{BB962C8B-B14F-4D97-AF65-F5344CB8AC3E}">
        <p14:creationId xmlns:p14="http://schemas.microsoft.com/office/powerpoint/2010/main" val="59482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4715" y="365125"/>
            <a:ext cx="11505063" cy="1325563"/>
          </a:xfrm>
        </p:spPr>
        <p:txBody>
          <a:bodyPr/>
          <a:lstStyle/>
          <a:p>
            <a:r>
              <a:rPr lang="ja-JP" altLang="en-US" dirty="0">
                <a:solidFill>
                  <a:srgbClr val="FFC000"/>
                </a:solidFill>
                <a:latin typeface="HGPｺﾞｼｯｸE" panose="020B0900000000000000" pitchFamily="50" charset="-128"/>
                <a:ea typeface="HGPｺﾞｼｯｸE" panose="020B0900000000000000" pitchFamily="50" charset="-128"/>
              </a:rPr>
              <a:t>ワンダーフォーゲル同好会ってどんな会なの？</a:t>
            </a:r>
            <a:endParaRPr kumimoji="1" lang="ja-JP" altLang="en-US" dirty="0"/>
          </a:p>
        </p:txBody>
      </p:sp>
      <p:sp>
        <p:nvSpPr>
          <p:cNvPr id="3" name="コンテンツ プレースホルダー 2"/>
          <p:cNvSpPr>
            <a:spLocks noGrp="1"/>
          </p:cNvSpPr>
          <p:nvPr>
            <p:ph idx="1"/>
          </p:nvPr>
        </p:nvSpPr>
        <p:spPr>
          <a:xfrm>
            <a:off x="-1" y="1825625"/>
            <a:ext cx="11832609" cy="4351338"/>
          </a:xfrm>
        </p:spPr>
        <p:txBody>
          <a:bodyPr>
            <a:normAutofit/>
          </a:bodyPr>
          <a:lstStyle/>
          <a:p>
            <a:pPr marL="0" indent="0">
              <a:buNone/>
            </a:pPr>
            <a:r>
              <a:rPr kumimoji="1" lang="ja-JP" altLang="en-US" sz="3600" dirty="0" smtClean="0">
                <a:latin typeface="HGPｺﾞｼｯｸE" panose="020B0900000000000000" pitchFamily="50" charset="-128"/>
                <a:ea typeface="HGPｺﾞｼｯｸE" panose="020B0900000000000000" pitchFamily="50" charset="-128"/>
              </a:rPr>
              <a:t>・</a:t>
            </a:r>
            <a:r>
              <a:rPr kumimoji="1" lang="ja-JP" altLang="en-US" sz="3600" dirty="0" smtClean="0">
                <a:solidFill>
                  <a:srgbClr val="FF0000"/>
                </a:solidFill>
                <a:latin typeface="HGPｺﾞｼｯｸE" panose="020B0900000000000000" pitchFamily="50" charset="-128"/>
                <a:ea typeface="HGPｺﾞｼｯｸE" panose="020B0900000000000000" pitchFamily="50" charset="-128"/>
              </a:rPr>
              <a:t>昨年（</a:t>
            </a:r>
            <a:r>
              <a:rPr kumimoji="1" lang="en-US" altLang="ja-JP" sz="3600" dirty="0" smtClean="0">
                <a:solidFill>
                  <a:srgbClr val="FF0000"/>
                </a:solidFill>
                <a:latin typeface="HGPｺﾞｼｯｸE" panose="020B0900000000000000" pitchFamily="50" charset="-128"/>
                <a:ea typeface="HGPｺﾞｼｯｸE" panose="020B0900000000000000" pitchFamily="50" charset="-128"/>
              </a:rPr>
              <a:t>2019</a:t>
            </a:r>
            <a:r>
              <a:rPr kumimoji="1" lang="ja-JP" altLang="en-US" sz="3600" dirty="0" smtClean="0">
                <a:solidFill>
                  <a:srgbClr val="FF0000"/>
                </a:solidFill>
                <a:latin typeface="HGPｺﾞｼｯｸE" panose="020B0900000000000000" pitchFamily="50" charset="-128"/>
                <a:ea typeface="HGPｺﾞｼｯｸE" panose="020B0900000000000000" pitchFamily="50" charset="-128"/>
              </a:rPr>
              <a:t>年）に設立したばかりの一番新しい同好会！</a:t>
            </a:r>
            <a:endParaRPr kumimoji="1" lang="en-US" altLang="ja-JP" sz="3600" dirty="0" smtClean="0">
              <a:solidFill>
                <a:srgbClr val="FF0000"/>
              </a:solidFill>
              <a:latin typeface="HGPｺﾞｼｯｸE" panose="020B0900000000000000" pitchFamily="50" charset="-128"/>
              <a:ea typeface="HGPｺﾞｼｯｸE" panose="020B0900000000000000" pitchFamily="50" charset="-128"/>
            </a:endParaRPr>
          </a:p>
          <a:p>
            <a:pPr marL="0" indent="0" algn="ctr">
              <a:buNone/>
            </a:pPr>
            <a:endParaRPr lang="en-US" altLang="ja-JP" sz="3600" dirty="0" smtClean="0">
              <a:latin typeface="HGPｺﾞｼｯｸE" panose="020B0900000000000000" pitchFamily="50" charset="-128"/>
              <a:ea typeface="HGPｺﾞｼｯｸE" panose="020B0900000000000000" pitchFamily="50" charset="-128"/>
            </a:endParaRPr>
          </a:p>
          <a:p>
            <a:pPr marL="0" indent="0">
              <a:buNone/>
            </a:pPr>
            <a:r>
              <a:rPr lang="ja-JP" altLang="en-US" sz="3600" dirty="0" smtClean="0">
                <a:latin typeface="HGPｺﾞｼｯｸE" panose="020B0900000000000000" pitchFamily="50" charset="-128"/>
                <a:ea typeface="HGPｺﾞｼｯｸE" panose="020B0900000000000000" pitchFamily="50" charset="-128"/>
              </a:rPr>
              <a:t>・</a:t>
            </a:r>
            <a:r>
              <a:rPr lang="ja-JP" altLang="en-US" sz="3600" dirty="0" smtClean="0">
                <a:solidFill>
                  <a:schemeClr val="accent6"/>
                </a:solidFill>
                <a:latin typeface="HGPｺﾞｼｯｸE" panose="020B0900000000000000" pitchFamily="50" charset="-128"/>
                <a:ea typeface="HGPｺﾞｼｯｸE" panose="020B0900000000000000" pitchFamily="50" charset="-128"/>
              </a:rPr>
              <a:t>部員数</a:t>
            </a:r>
            <a:endParaRPr lang="en-US" altLang="ja-JP" sz="3600" dirty="0" smtClean="0">
              <a:solidFill>
                <a:schemeClr val="accent6"/>
              </a:solidFill>
              <a:latin typeface="HGPｺﾞｼｯｸE" panose="020B0900000000000000" pitchFamily="50" charset="-128"/>
              <a:ea typeface="HGPｺﾞｼｯｸE" panose="020B0900000000000000" pitchFamily="50" charset="-128"/>
            </a:endParaRPr>
          </a:p>
          <a:p>
            <a:pPr marL="0" indent="0">
              <a:buNone/>
            </a:pPr>
            <a:r>
              <a:rPr lang="ja-JP" altLang="en-US" sz="3600" dirty="0" smtClean="0">
                <a:latin typeface="HGPｺﾞｼｯｸE" panose="020B0900000000000000" pitchFamily="50" charset="-128"/>
                <a:ea typeface="HGPｺﾞｼｯｸE" panose="020B0900000000000000" pitchFamily="50" charset="-128"/>
              </a:rPr>
              <a:t>　</a:t>
            </a:r>
            <a:r>
              <a:rPr lang="en-US" altLang="ja-JP" sz="3600" dirty="0" smtClean="0">
                <a:latin typeface="HGPｺﾞｼｯｸE" panose="020B0900000000000000" pitchFamily="50" charset="-128"/>
                <a:ea typeface="HGPｺﾞｼｯｸE" panose="020B0900000000000000" pitchFamily="50" charset="-128"/>
              </a:rPr>
              <a:t>19</a:t>
            </a:r>
            <a:r>
              <a:rPr lang="ja-JP" altLang="en-US" sz="3600" dirty="0" smtClean="0">
                <a:latin typeface="HGPｺﾞｼｯｸE" panose="020B0900000000000000" pitchFamily="50" charset="-128"/>
                <a:ea typeface="HGPｺﾞｼｯｸE" panose="020B0900000000000000" pitchFamily="50" charset="-128"/>
              </a:rPr>
              <a:t>人（看護学科　</a:t>
            </a:r>
            <a:r>
              <a:rPr lang="ja-JP" altLang="en-US" sz="3600" dirty="0" smtClean="0">
                <a:solidFill>
                  <a:schemeClr val="accent1"/>
                </a:solidFill>
                <a:latin typeface="HGPｺﾞｼｯｸE" panose="020B0900000000000000" pitchFamily="50" charset="-128"/>
                <a:ea typeface="HGPｺﾞｼｯｸE" panose="020B0900000000000000" pitchFamily="50" charset="-128"/>
              </a:rPr>
              <a:t>男子</a:t>
            </a:r>
            <a:r>
              <a:rPr lang="en-US" altLang="ja-JP" sz="3600" dirty="0" smtClean="0">
                <a:solidFill>
                  <a:schemeClr val="accent1"/>
                </a:solidFill>
                <a:latin typeface="HGPｺﾞｼｯｸE" panose="020B0900000000000000" pitchFamily="50" charset="-128"/>
                <a:ea typeface="HGPｺﾞｼｯｸE" panose="020B0900000000000000" pitchFamily="50" charset="-128"/>
              </a:rPr>
              <a:t>10</a:t>
            </a:r>
            <a:r>
              <a:rPr lang="ja-JP" altLang="en-US" sz="3600" dirty="0" smtClean="0">
                <a:solidFill>
                  <a:schemeClr val="accent1"/>
                </a:solidFill>
                <a:latin typeface="HGPｺﾞｼｯｸE" panose="020B0900000000000000" pitchFamily="50" charset="-128"/>
                <a:ea typeface="HGPｺﾞｼｯｸE" panose="020B0900000000000000" pitchFamily="50" charset="-128"/>
              </a:rPr>
              <a:t>人</a:t>
            </a:r>
            <a:r>
              <a:rPr lang="ja-JP" altLang="en-US" sz="3600" dirty="0" smtClean="0">
                <a:latin typeface="HGPｺﾞｼｯｸE" panose="020B0900000000000000" pitchFamily="50" charset="-128"/>
                <a:ea typeface="HGPｺﾞｼｯｸE" panose="020B0900000000000000" pitchFamily="50" charset="-128"/>
              </a:rPr>
              <a:t>、</a:t>
            </a:r>
            <a:r>
              <a:rPr lang="ja-JP" altLang="en-US" sz="3600" dirty="0" smtClean="0">
                <a:solidFill>
                  <a:srgbClr val="FF0000"/>
                </a:solidFill>
                <a:latin typeface="HGPｺﾞｼｯｸE" panose="020B0900000000000000" pitchFamily="50" charset="-128"/>
                <a:ea typeface="HGPｺﾞｼｯｸE" panose="020B0900000000000000" pitchFamily="50" charset="-128"/>
              </a:rPr>
              <a:t>女子</a:t>
            </a:r>
            <a:r>
              <a:rPr lang="en-US" altLang="ja-JP" sz="3600" dirty="0" smtClean="0">
                <a:solidFill>
                  <a:srgbClr val="FF0000"/>
                </a:solidFill>
                <a:latin typeface="HGPｺﾞｼｯｸE" panose="020B0900000000000000" pitchFamily="50" charset="-128"/>
                <a:ea typeface="HGPｺﾞｼｯｸE" panose="020B0900000000000000" pitchFamily="50" charset="-128"/>
              </a:rPr>
              <a:t>9</a:t>
            </a:r>
            <a:r>
              <a:rPr lang="ja-JP" altLang="en-US" sz="3600" dirty="0" smtClean="0">
                <a:solidFill>
                  <a:srgbClr val="FF0000"/>
                </a:solidFill>
                <a:latin typeface="HGPｺﾞｼｯｸE" panose="020B0900000000000000" pitchFamily="50" charset="-128"/>
                <a:ea typeface="HGPｺﾞｼｯｸE" panose="020B0900000000000000" pitchFamily="50" charset="-128"/>
              </a:rPr>
              <a:t>人</a:t>
            </a:r>
            <a:r>
              <a:rPr lang="ja-JP" altLang="en-US" sz="3600" dirty="0" smtClean="0">
                <a:latin typeface="HGPｺﾞｼｯｸE" panose="020B0900000000000000" pitchFamily="50" charset="-128"/>
                <a:ea typeface="HGPｺﾞｼｯｸE" panose="020B0900000000000000" pitchFamily="50" charset="-128"/>
              </a:rPr>
              <a:t>）</a:t>
            </a:r>
            <a:endParaRPr lang="en-US" altLang="ja-JP" sz="3600" dirty="0" smtClean="0">
              <a:latin typeface="HGPｺﾞｼｯｸE" panose="020B0900000000000000" pitchFamily="50" charset="-128"/>
              <a:ea typeface="HGPｺﾞｼｯｸE" panose="020B0900000000000000" pitchFamily="50" charset="-128"/>
            </a:endParaRPr>
          </a:p>
          <a:p>
            <a:pPr marL="0" indent="0">
              <a:buNone/>
            </a:pPr>
            <a:endParaRPr lang="en-US" altLang="ja-JP" sz="3600" dirty="0" smtClean="0">
              <a:latin typeface="HGPｺﾞｼｯｸE" panose="020B0900000000000000" pitchFamily="50" charset="-128"/>
              <a:ea typeface="HGPｺﾞｼｯｸE" panose="020B0900000000000000" pitchFamily="50" charset="-128"/>
            </a:endParaRPr>
          </a:p>
          <a:p>
            <a:pPr marL="0" indent="0">
              <a:buNone/>
            </a:pPr>
            <a:r>
              <a:rPr lang="ja-JP" altLang="en-US" sz="3600" dirty="0" smtClean="0">
                <a:latin typeface="HGPｺﾞｼｯｸE" panose="020B0900000000000000" pitchFamily="50" charset="-128"/>
                <a:ea typeface="HGPｺﾞｼｯｸE" panose="020B0900000000000000" pitchFamily="50" charset="-128"/>
              </a:rPr>
              <a:t>・</a:t>
            </a:r>
            <a:r>
              <a:rPr lang="ja-JP" altLang="en-US" sz="3600" dirty="0" smtClean="0">
                <a:solidFill>
                  <a:schemeClr val="accent6"/>
                </a:solidFill>
                <a:latin typeface="HGPｺﾞｼｯｸE" panose="020B0900000000000000" pitchFamily="50" charset="-128"/>
                <a:ea typeface="HGPｺﾞｼｯｸE" panose="020B0900000000000000" pitchFamily="50" charset="-128"/>
              </a:rPr>
              <a:t>顧問の教員</a:t>
            </a:r>
            <a:endParaRPr lang="en-US" altLang="ja-JP" sz="3600" dirty="0" smtClean="0">
              <a:solidFill>
                <a:schemeClr val="accent6"/>
              </a:solidFill>
              <a:latin typeface="HGPｺﾞｼｯｸE" panose="020B0900000000000000" pitchFamily="50" charset="-128"/>
              <a:ea typeface="HGPｺﾞｼｯｸE" panose="020B0900000000000000" pitchFamily="50" charset="-128"/>
            </a:endParaRPr>
          </a:p>
          <a:p>
            <a:pPr marL="0" indent="0">
              <a:buNone/>
            </a:pPr>
            <a:r>
              <a:rPr lang="ja-JP" altLang="en-US" sz="3600" dirty="0" smtClean="0">
                <a:latin typeface="HGPｺﾞｼｯｸE" panose="020B0900000000000000" pitchFamily="50" charset="-128"/>
                <a:ea typeface="HGPｺﾞｼｯｸE" panose="020B0900000000000000" pitchFamily="50" charset="-128"/>
              </a:rPr>
              <a:t>　　　大賀淳子先生</a:t>
            </a:r>
            <a:endParaRPr lang="en-US" altLang="ja-JP" sz="3600" dirty="0" smtClean="0">
              <a:latin typeface="HGPｺﾞｼｯｸE" panose="020B0900000000000000" pitchFamily="50" charset="-128"/>
              <a:ea typeface="HGPｺﾞｼｯｸE" panose="020B0900000000000000" pitchFamily="50" charset="-128"/>
            </a:endParaRPr>
          </a:p>
          <a:p>
            <a:endParaRPr kumimoji="1" lang="ja-JP" altLang="en-US" sz="3600" dirty="0"/>
          </a:p>
        </p:txBody>
      </p:sp>
      <p:pic>
        <p:nvPicPr>
          <p:cNvPr id="4" name="図 3" descr="ソース画像を表示"/>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2788">
            <a:off x="8544707" y="3111199"/>
            <a:ext cx="2588931" cy="2611460"/>
          </a:xfrm>
          <a:prstGeom prst="rect">
            <a:avLst/>
          </a:prstGeom>
          <a:noFill/>
          <a:ln>
            <a:noFill/>
          </a:ln>
        </p:spPr>
      </p:pic>
    </p:spTree>
    <p:extLst>
      <p:ext uri="{BB962C8B-B14F-4D97-AF65-F5344CB8AC3E}">
        <p14:creationId xmlns:p14="http://schemas.microsoft.com/office/powerpoint/2010/main" val="28384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4051" y="696035"/>
            <a:ext cx="10515600" cy="5631053"/>
          </a:xfrm>
        </p:spPr>
        <p:txBody>
          <a:bodyPr/>
          <a:lstStyle/>
          <a:p>
            <a:pPr marL="0" indent="0">
              <a:buNone/>
            </a:pPr>
            <a:r>
              <a:rPr kumimoji="1" lang="ja-JP" altLang="en-US" sz="4400" dirty="0" smtClean="0">
                <a:solidFill>
                  <a:srgbClr val="92D050"/>
                </a:solidFill>
              </a:rPr>
              <a:t>ワンゲル同好会は</a:t>
            </a:r>
            <a:r>
              <a:rPr kumimoji="1" lang="ja-JP" altLang="en-US" sz="4400" dirty="0" smtClean="0"/>
              <a:t>、</a:t>
            </a:r>
            <a:endParaRPr kumimoji="1" lang="en-US" altLang="ja-JP" sz="4400" dirty="0" smtClean="0"/>
          </a:p>
          <a:p>
            <a:pPr marL="0" indent="0">
              <a:buNone/>
            </a:pPr>
            <a:endParaRPr kumimoji="1" lang="en-US" altLang="ja-JP" sz="4400" dirty="0" smtClean="0"/>
          </a:p>
          <a:p>
            <a:pPr marL="0" indent="0">
              <a:buNone/>
            </a:pPr>
            <a:r>
              <a:rPr kumimoji="1" lang="ja-JP" altLang="en-US" sz="3600" dirty="0" smtClean="0"/>
              <a:t>登山等の運動も行うが、</a:t>
            </a:r>
            <a:r>
              <a:rPr lang="ja-JP" altLang="ja-JP" sz="3600" dirty="0">
                <a:solidFill>
                  <a:srgbClr val="FF0000"/>
                </a:solidFill>
              </a:rPr>
              <a:t>自然の良さを感じてもらうことのできるきっかけとなるよう</a:t>
            </a:r>
            <a:r>
              <a:rPr lang="ja-JP" altLang="ja-JP" sz="3600" dirty="0" smtClean="0">
                <a:solidFill>
                  <a:srgbClr val="FF0000"/>
                </a:solidFill>
              </a:rPr>
              <a:t>な</a:t>
            </a:r>
            <a:r>
              <a:rPr lang="ja-JP" altLang="en-US" sz="3600" dirty="0" smtClean="0">
                <a:solidFill>
                  <a:srgbClr val="FF0000"/>
                </a:solidFill>
              </a:rPr>
              <a:t>同好会</a:t>
            </a:r>
            <a:r>
              <a:rPr lang="ja-JP" altLang="en-US" sz="3600" dirty="0" smtClean="0"/>
              <a:t>という事をメインに設立した。</a:t>
            </a:r>
            <a:endParaRPr lang="en-US" altLang="ja-JP" sz="3600" dirty="0" smtClean="0"/>
          </a:p>
          <a:p>
            <a:pPr marL="0" indent="0">
              <a:buNone/>
            </a:pPr>
            <a:r>
              <a:rPr kumimoji="1" lang="ja-JP" altLang="en-US" sz="3600" dirty="0" smtClean="0"/>
              <a:t>　　　　　　　　　　　　　　　　　⇩</a:t>
            </a:r>
            <a:endParaRPr kumimoji="1" lang="en-US" altLang="ja-JP" sz="3600" dirty="0" smtClean="0"/>
          </a:p>
          <a:p>
            <a:pPr marL="0" indent="0">
              <a:buNone/>
            </a:pPr>
            <a:r>
              <a:rPr lang="ja-JP" altLang="en-US" sz="3600" dirty="0"/>
              <a:t>年間</a:t>
            </a:r>
            <a:r>
              <a:rPr lang="ja-JP" altLang="en-US" sz="3600" dirty="0" smtClean="0"/>
              <a:t>の</a:t>
            </a:r>
            <a:r>
              <a:rPr lang="ja-JP" altLang="en-US" sz="3600" dirty="0"/>
              <a:t>活動</a:t>
            </a:r>
            <a:r>
              <a:rPr lang="ja-JP" altLang="en-US" sz="3600" dirty="0" smtClean="0"/>
              <a:t>も</a:t>
            </a:r>
            <a:r>
              <a:rPr lang="ja-JP" altLang="en-US" sz="3600" dirty="0" smtClean="0">
                <a:solidFill>
                  <a:srgbClr val="00B0F0"/>
                </a:solidFill>
              </a:rPr>
              <a:t>年３回程度</a:t>
            </a:r>
            <a:r>
              <a:rPr lang="ja-JP" altLang="en-US" sz="3600" dirty="0" smtClean="0"/>
              <a:t>行えればという思いでいるため、皆さんの気分転換となるような活動が出来れば良いなと考えている。</a:t>
            </a:r>
            <a:endParaRPr kumimoji="1" lang="ja-JP" altLang="en-US" sz="3600" dirty="0" smtClean="0"/>
          </a:p>
          <a:p>
            <a:pPr marL="0" indent="0">
              <a:buNone/>
            </a:pPr>
            <a:endParaRPr kumimoji="1" lang="ja-JP" altLang="en-US" sz="3600" dirty="0"/>
          </a:p>
        </p:txBody>
      </p:sp>
      <p:pic>
        <p:nvPicPr>
          <p:cNvPr id="4" name="図 3" descr="ソース画像を表示"/>
          <p:cNvPicPr/>
          <p:nvPr/>
        </p:nvPicPr>
        <p:blipFill>
          <a:blip r:embed="rId2">
            <a:extLst>
              <a:ext uri="{28A0092B-C50C-407E-A947-70E740481C1C}">
                <a14:useLocalDpi xmlns:a14="http://schemas.microsoft.com/office/drawing/2010/main" val="0"/>
              </a:ext>
            </a:extLst>
          </a:blip>
          <a:srcRect/>
          <a:stretch>
            <a:fillRect/>
          </a:stretch>
        </p:blipFill>
        <p:spPr bwMode="auto">
          <a:xfrm rot="422465">
            <a:off x="7294424" y="179283"/>
            <a:ext cx="3026557" cy="1648611"/>
          </a:xfrm>
          <a:prstGeom prst="rect">
            <a:avLst/>
          </a:prstGeom>
          <a:noFill/>
          <a:ln>
            <a:noFill/>
          </a:ln>
        </p:spPr>
      </p:pic>
    </p:spTree>
    <p:extLst>
      <p:ext uri="{BB962C8B-B14F-4D97-AF65-F5344CB8AC3E}">
        <p14:creationId xmlns:p14="http://schemas.microsoft.com/office/powerpoint/2010/main" val="9128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0125" y="382137"/>
            <a:ext cx="11203675" cy="5794826"/>
          </a:xfrm>
        </p:spPr>
        <p:txBody>
          <a:bodyPr/>
          <a:lstStyle/>
          <a:p>
            <a:pPr marL="0" indent="0">
              <a:buNone/>
            </a:pPr>
            <a:r>
              <a:rPr lang="ja-JP" altLang="en-US" sz="4800" dirty="0">
                <a:solidFill>
                  <a:srgbClr val="FFC000"/>
                </a:solidFill>
              </a:rPr>
              <a:t>昨年</a:t>
            </a:r>
            <a:r>
              <a:rPr lang="ja-JP" altLang="en-US" sz="4800" dirty="0" smtClean="0">
                <a:solidFill>
                  <a:srgbClr val="FFC000"/>
                </a:solidFill>
              </a:rPr>
              <a:t>の活動</a:t>
            </a:r>
            <a:endParaRPr lang="en-US" altLang="ja-JP" sz="4800" dirty="0" smtClean="0">
              <a:solidFill>
                <a:srgbClr val="FFC000"/>
              </a:solidFill>
            </a:endParaRPr>
          </a:p>
          <a:p>
            <a:pPr marL="0" indent="0">
              <a:buNone/>
            </a:pPr>
            <a:endParaRPr lang="en-US" altLang="ja-JP" dirty="0" smtClean="0"/>
          </a:p>
          <a:p>
            <a:pPr marL="0" indent="0">
              <a:buNone/>
            </a:pPr>
            <a:r>
              <a:rPr lang="en-US" altLang="ja-JP" dirty="0" smtClean="0"/>
              <a:t>2019</a:t>
            </a:r>
            <a:r>
              <a:rPr lang="ja-JP" altLang="en-US" dirty="0" smtClean="0"/>
              <a:t>年</a:t>
            </a:r>
            <a:r>
              <a:rPr lang="en-US" altLang="ja-JP" dirty="0" smtClean="0"/>
              <a:t>11</a:t>
            </a:r>
            <a:r>
              <a:rPr lang="ja-JP" altLang="en-US" dirty="0" smtClean="0"/>
              <a:t>月、</a:t>
            </a:r>
            <a:r>
              <a:rPr lang="en-US" altLang="ja-JP" dirty="0" smtClean="0"/>
              <a:t>12</a:t>
            </a:r>
            <a:r>
              <a:rPr lang="ja-JP" altLang="en-US" dirty="0" smtClean="0"/>
              <a:t>月</a:t>
            </a:r>
            <a:r>
              <a:rPr lang="ja-JP" altLang="en-US" sz="3600" dirty="0"/>
              <a:t>　</a:t>
            </a:r>
            <a:r>
              <a:rPr lang="ja-JP" altLang="en-US" sz="3600" b="1" i="1" dirty="0" smtClean="0">
                <a:solidFill>
                  <a:srgbClr val="92D050"/>
                </a:solidFill>
              </a:rPr>
              <a:t>災害ボランティアへの参加</a:t>
            </a:r>
            <a:endParaRPr lang="en-US" altLang="ja-JP" sz="3600" b="1" i="1" dirty="0" smtClean="0">
              <a:solidFill>
                <a:srgbClr val="92D050"/>
              </a:solidFill>
            </a:endParaRPr>
          </a:p>
          <a:p>
            <a:pPr marL="0" indent="0">
              <a:buNone/>
            </a:pPr>
            <a:r>
              <a:rPr lang="ja-JP" altLang="en-US" dirty="0" smtClean="0"/>
              <a:t>ボランティアサークルと合同で東松山市の被災されたお宅やその周辺の掃除等を行った</a:t>
            </a:r>
            <a:endParaRPr lang="en-US" altLang="ja-JP" dirty="0" smtClean="0"/>
          </a:p>
          <a:p>
            <a:pPr marL="0" indent="0">
              <a:buNone/>
            </a:pPr>
            <a:r>
              <a:rPr kumimoji="1" lang="ja-JP" altLang="en-US" dirty="0"/>
              <a:t>　</a:t>
            </a:r>
          </a:p>
        </p:txBody>
      </p:sp>
      <p:pic>
        <p:nvPicPr>
          <p:cNvPr id="4" name="図 3" descr="C:\Users\成人\AppData\Local\Microsoft\Windows\INetCache\Content.Word\ALOX39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12544">
            <a:off x="8737437" y="3137051"/>
            <a:ext cx="2997143" cy="2742956"/>
          </a:xfrm>
          <a:prstGeom prst="rect">
            <a:avLst/>
          </a:prstGeom>
          <a:noFill/>
          <a:ln w="28575">
            <a:solidFill>
              <a:srgbClr val="00B0F0"/>
            </a:solidFill>
          </a:ln>
        </p:spPr>
      </p:pic>
      <p:pic>
        <p:nvPicPr>
          <p:cNvPr id="5" name="図 4" descr="C:\Users\成人\AppData\Local\Microsoft\Windows\INetCache\Content.Word\WWNE2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40370">
            <a:off x="555465" y="3790086"/>
            <a:ext cx="3296503" cy="2652218"/>
          </a:xfrm>
          <a:prstGeom prst="rect">
            <a:avLst/>
          </a:prstGeom>
          <a:noFill/>
          <a:ln w="28575">
            <a:solidFill>
              <a:srgbClr val="7030A0"/>
            </a:solidFill>
          </a:ln>
        </p:spPr>
      </p:pic>
      <p:pic>
        <p:nvPicPr>
          <p:cNvPr id="6" name="図 5" descr="C:\Users\成人\AppData\Local\Microsoft\Windows\INetCache\Content.Word\XMZW368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7417">
            <a:off x="4549417" y="3514924"/>
            <a:ext cx="3306133" cy="2698690"/>
          </a:xfrm>
          <a:prstGeom prst="rect">
            <a:avLst/>
          </a:prstGeom>
          <a:noFill/>
          <a:ln w="28575">
            <a:solidFill>
              <a:srgbClr val="92D050"/>
            </a:solidFill>
          </a:ln>
        </p:spPr>
      </p:pic>
    </p:spTree>
    <p:extLst>
      <p:ext uri="{BB962C8B-B14F-4D97-AF65-F5344CB8AC3E}">
        <p14:creationId xmlns:p14="http://schemas.microsoft.com/office/powerpoint/2010/main" val="11178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ppt_w</p:attrName>
                                        </p:attrNameLst>
                                      </p:cBhvr>
                                      <p:tavLst>
                                        <p:tav tm="0" fmla="#ppt_w*sin(2.5*pi*$)">
                                          <p:val>
                                            <p:fltVal val="0"/>
                                          </p:val>
                                        </p:tav>
                                        <p:tav tm="100000">
                                          <p:val>
                                            <p:fltVal val="1"/>
                                          </p:val>
                                        </p:tav>
                                      </p:tavLst>
                                    </p:anim>
                                    <p:anim calcmode="lin" valueType="num">
                                      <p:cBhvr>
                                        <p:cTn id="3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354842"/>
            <a:ext cx="10515600" cy="5822121"/>
          </a:xfrm>
        </p:spPr>
        <p:txBody>
          <a:bodyPr/>
          <a:lstStyle/>
          <a:p>
            <a:r>
              <a:rPr kumimoji="1" lang="en-US" altLang="ja-JP" dirty="0" smtClean="0"/>
              <a:t>12</a:t>
            </a:r>
            <a:r>
              <a:rPr kumimoji="1" lang="ja-JP" altLang="en-US" dirty="0" smtClean="0"/>
              <a:t>月　</a:t>
            </a:r>
            <a:r>
              <a:rPr lang="ja-JP" altLang="en-US" sz="4000" dirty="0" smtClean="0">
                <a:solidFill>
                  <a:srgbClr val="92D050"/>
                </a:solidFill>
              </a:rPr>
              <a:t>日和田山、物見山登山</a:t>
            </a:r>
            <a:endParaRPr kumimoji="1" lang="en-US" altLang="ja-JP" sz="4000" dirty="0" smtClean="0">
              <a:solidFill>
                <a:srgbClr val="92D050"/>
              </a:solidFill>
            </a:endParaRPr>
          </a:p>
        </p:txBody>
      </p:sp>
      <p:pic>
        <p:nvPicPr>
          <p:cNvPr id="4" name="図 3" descr="F:\AIGK626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9815">
            <a:off x="778527" y="1361482"/>
            <a:ext cx="2050415" cy="1364615"/>
          </a:xfrm>
          <a:prstGeom prst="rect">
            <a:avLst/>
          </a:prstGeom>
          <a:noFill/>
          <a:ln w="38100">
            <a:solidFill>
              <a:srgbClr val="EC34C9"/>
            </a:solidFill>
          </a:ln>
        </p:spPr>
      </p:pic>
      <p:pic>
        <p:nvPicPr>
          <p:cNvPr id="5" name="図 4" descr="F:\IMG_43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81599">
            <a:off x="4222819" y="1284172"/>
            <a:ext cx="3042917" cy="2193056"/>
          </a:xfrm>
          <a:prstGeom prst="rect">
            <a:avLst/>
          </a:prstGeom>
          <a:noFill/>
          <a:ln w="38100">
            <a:solidFill>
              <a:srgbClr val="00B0F0"/>
            </a:solidFill>
          </a:ln>
        </p:spPr>
      </p:pic>
      <p:pic>
        <p:nvPicPr>
          <p:cNvPr id="6" name="図 5" descr="F:\IMG_43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51271">
            <a:off x="8184775" y="477073"/>
            <a:ext cx="3075731" cy="2190782"/>
          </a:xfrm>
          <a:prstGeom prst="rect">
            <a:avLst/>
          </a:prstGeom>
          <a:noFill/>
          <a:ln w="38100">
            <a:solidFill>
              <a:srgbClr val="00B0F0"/>
            </a:solidFill>
          </a:ln>
        </p:spPr>
      </p:pic>
      <p:pic>
        <p:nvPicPr>
          <p:cNvPr id="7" name="図 6" descr="F:\SCLL83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82022">
            <a:off x="602935" y="3965173"/>
            <a:ext cx="2878040" cy="1976202"/>
          </a:xfrm>
          <a:prstGeom prst="rect">
            <a:avLst/>
          </a:prstGeom>
          <a:noFill/>
          <a:ln>
            <a:noFill/>
          </a:ln>
        </p:spPr>
      </p:pic>
      <p:pic>
        <p:nvPicPr>
          <p:cNvPr id="8" name="図 7" descr="F:\ss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0040">
            <a:off x="7781133" y="3857872"/>
            <a:ext cx="3566555" cy="2296750"/>
          </a:xfrm>
          <a:prstGeom prst="rect">
            <a:avLst/>
          </a:prstGeom>
          <a:noFill/>
          <a:ln>
            <a:noFill/>
          </a:ln>
        </p:spPr>
      </p:pic>
      <p:pic>
        <p:nvPicPr>
          <p:cNvPr id="9" name="図 8" descr="F:\POVE327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101802">
            <a:off x="4424860" y="4484405"/>
            <a:ext cx="2305050" cy="1534160"/>
          </a:xfrm>
          <a:prstGeom prst="rect">
            <a:avLst/>
          </a:prstGeom>
          <a:noFill/>
          <a:ln>
            <a:noFill/>
          </a:ln>
        </p:spPr>
      </p:pic>
    </p:spTree>
    <p:extLst>
      <p:ext uri="{BB962C8B-B14F-4D97-AF65-F5344CB8AC3E}">
        <p14:creationId xmlns:p14="http://schemas.microsoft.com/office/powerpoint/2010/main" val="1039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7421" y="327546"/>
            <a:ext cx="10944367" cy="5699291"/>
          </a:xfrm>
        </p:spPr>
        <p:txBody>
          <a:bodyPr/>
          <a:lstStyle/>
          <a:p>
            <a:pPr marL="0" indent="0">
              <a:buNone/>
            </a:pPr>
            <a:r>
              <a:rPr kumimoji="1" lang="en-US" altLang="ja-JP" dirty="0" smtClean="0"/>
              <a:t>2020</a:t>
            </a:r>
            <a:r>
              <a:rPr kumimoji="1" lang="ja-JP" altLang="en-US" dirty="0" smtClean="0"/>
              <a:t>年</a:t>
            </a:r>
            <a:r>
              <a:rPr kumimoji="1" lang="en-US" altLang="ja-JP" dirty="0" smtClean="0"/>
              <a:t>3</a:t>
            </a:r>
            <a:r>
              <a:rPr kumimoji="1" lang="ja-JP" altLang="en-US" dirty="0" smtClean="0"/>
              <a:t>月　</a:t>
            </a:r>
            <a:r>
              <a:rPr kumimoji="1" lang="ja-JP" altLang="en-US" sz="4000" dirty="0" smtClean="0">
                <a:solidFill>
                  <a:srgbClr val="92D050"/>
                </a:solidFill>
              </a:rPr>
              <a:t>スキー合宿</a:t>
            </a:r>
            <a:r>
              <a:rPr kumimoji="1" lang="ja-JP" altLang="en-US" sz="2400" dirty="0" smtClean="0">
                <a:solidFill>
                  <a:srgbClr val="92D050"/>
                </a:solidFill>
              </a:rPr>
              <a:t>に行くはずだった</a:t>
            </a:r>
            <a:r>
              <a:rPr kumimoji="1" lang="en-US" altLang="ja-JP" sz="2400" dirty="0" smtClean="0">
                <a:solidFill>
                  <a:srgbClr val="92D050"/>
                </a:solidFill>
              </a:rPr>
              <a:t>…</a:t>
            </a:r>
            <a:r>
              <a:rPr kumimoji="1" lang="ja-JP" altLang="en-US" sz="2400" dirty="0" smtClean="0">
                <a:solidFill>
                  <a:srgbClr val="92D050"/>
                </a:solidFill>
              </a:rPr>
              <a:t>😢</a:t>
            </a:r>
            <a:endParaRPr kumimoji="1" lang="en-US" altLang="ja-JP" sz="2400" dirty="0" smtClean="0">
              <a:solidFill>
                <a:srgbClr val="92D050"/>
              </a:solidFill>
            </a:endParaRPr>
          </a:p>
          <a:p>
            <a:pPr marL="0" indent="0">
              <a:buNone/>
            </a:pPr>
            <a:endParaRPr lang="en-US" altLang="ja-JP" sz="2400" dirty="0">
              <a:solidFill>
                <a:srgbClr val="92D050"/>
              </a:solidFill>
            </a:endParaRPr>
          </a:p>
          <a:p>
            <a:pPr marL="0" indent="0">
              <a:buNone/>
            </a:pPr>
            <a:r>
              <a:rPr kumimoji="1" lang="ja-JP" altLang="en-US" dirty="0" smtClean="0">
                <a:solidFill>
                  <a:schemeClr val="accent1">
                    <a:lumMod val="60000"/>
                    <a:lumOff val="40000"/>
                  </a:schemeClr>
                </a:solidFill>
              </a:rPr>
              <a:t>コロナウイルスの影響で部活動が禁止となり、行くことが出来ませんでした。</a:t>
            </a:r>
            <a:endParaRPr kumimoji="1" lang="en-US" altLang="ja-JP" dirty="0" smtClean="0">
              <a:solidFill>
                <a:schemeClr val="accent1">
                  <a:lumMod val="60000"/>
                  <a:lumOff val="40000"/>
                </a:schemeClr>
              </a:solidFill>
            </a:endParaRPr>
          </a:p>
          <a:p>
            <a:pPr marL="0" indent="0">
              <a:buNone/>
            </a:pPr>
            <a:endParaRPr lang="en-US" altLang="ja-JP" dirty="0">
              <a:solidFill>
                <a:schemeClr val="accent1">
                  <a:lumMod val="60000"/>
                  <a:lumOff val="40000"/>
                </a:schemeClr>
              </a:solidFill>
            </a:endParaRPr>
          </a:p>
          <a:p>
            <a:pPr marL="0" indent="0">
              <a:buNone/>
            </a:pPr>
            <a:endParaRPr kumimoji="1" lang="en-US" altLang="ja-JP" dirty="0" smtClean="0">
              <a:solidFill>
                <a:schemeClr val="accent1">
                  <a:lumMod val="60000"/>
                  <a:lumOff val="40000"/>
                </a:schemeClr>
              </a:solidFill>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318" t="-351" r="318" b="4063"/>
          <a:stretch/>
        </p:blipFill>
        <p:spPr>
          <a:xfrm rot="1105924">
            <a:off x="7009974" y="2525531"/>
            <a:ext cx="4286250" cy="3751072"/>
          </a:xfrm>
          <a:prstGeom prst="rect">
            <a:avLst/>
          </a:prstGeom>
        </p:spPr>
      </p:pic>
    </p:spTree>
    <p:extLst>
      <p:ext uri="{BB962C8B-B14F-4D97-AF65-F5344CB8AC3E}">
        <p14:creationId xmlns:p14="http://schemas.microsoft.com/office/powerpoint/2010/main" val="33186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7547" y="0"/>
            <a:ext cx="11162731" cy="6231555"/>
          </a:xfrm>
        </p:spPr>
        <p:txBody>
          <a:bodyPr>
            <a:normAutofit/>
          </a:bodyPr>
          <a:lstStyle/>
          <a:p>
            <a:pPr marL="0" indent="0">
              <a:buNone/>
            </a:pPr>
            <a:r>
              <a:rPr kumimoji="1" lang="ja-JP" altLang="en-US" sz="4000" dirty="0" smtClean="0">
                <a:solidFill>
                  <a:srgbClr val="FFC000"/>
                </a:solidFill>
              </a:rPr>
              <a:t>最後に</a:t>
            </a:r>
            <a:endParaRPr kumimoji="1" lang="en-US" altLang="ja-JP" sz="4000" dirty="0" smtClean="0">
              <a:solidFill>
                <a:srgbClr val="FFC000"/>
              </a:solidFill>
            </a:endParaRPr>
          </a:p>
          <a:p>
            <a:pPr marL="0" indent="0">
              <a:buNone/>
            </a:pPr>
            <a:r>
              <a:rPr lang="ja-JP" altLang="en-US" dirty="0"/>
              <a:t>冒頭</a:t>
            </a:r>
            <a:r>
              <a:rPr lang="ja-JP" altLang="en-US" dirty="0" smtClean="0"/>
              <a:t>にも述べましたが、新しく設立したため、何をやろうといった案があまりありません。それゆえ活動の幅は考え方次第では無限大です。自然と触れ合う中で挑戦してみたいこと（～山に登りたいなど）など募集しています！</a:t>
            </a:r>
            <a:endParaRPr lang="en-US" altLang="ja-JP" dirty="0" smtClean="0"/>
          </a:p>
          <a:p>
            <a:pPr marL="0" indent="0">
              <a:buNone/>
            </a:pPr>
            <a:endParaRPr lang="en-US" altLang="ja-JP" sz="3200" dirty="0" smtClean="0">
              <a:solidFill>
                <a:srgbClr val="00B0F0"/>
              </a:solidFill>
            </a:endParaRPr>
          </a:p>
          <a:p>
            <a:pPr marL="0" indent="0">
              <a:buNone/>
            </a:pPr>
            <a:r>
              <a:rPr lang="ja-JP" altLang="en-US" sz="3200" dirty="0" smtClean="0">
                <a:solidFill>
                  <a:srgbClr val="00B0F0"/>
                </a:solidFill>
              </a:rPr>
              <a:t>興味がある</a:t>
            </a:r>
            <a:r>
              <a:rPr lang="ja-JP" altLang="en-US" sz="3200" dirty="0">
                <a:solidFill>
                  <a:srgbClr val="00B0F0"/>
                </a:solidFill>
              </a:rPr>
              <a:t>方</a:t>
            </a:r>
            <a:r>
              <a:rPr lang="ja-JP" altLang="en-US" sz="3200" dirty="0" smtClean="0">
                <a:solidFill>
                  <a:srgbClr val="00B0F0"/>
                </a:solidFill>
              </a:rPr>
              <a:t>はぜひ入部（相談なども）お待ちしています！</a:t>
            </a:r>
            <a:endParaRPr lang="en-US" altLang="ja-JP" sz="3200" dirty="0" smtClean="0">
              <a:solidFill>
                <a:srgbClr val="00B0F0"/>
              </a:solidFill>
            </a:endParaRPr>
          </a:p>
          <a:p>
            <a:pPr marL="0" indent="0">
              <a:buNone/>
            </a:pPr>
            <a:endParaRPr lang="en-US" altLang="ja-JP" sz="3200" dirty="0"/>
          </a:p>
          <a:p>
            <a:pPr marL="0" indent="0">
              <a:buNone/>
            </a:pPr>
            <a:endParaRPr lang="en-US" altLang="ja-JP" dirty="0" smtClean="0"/>
          </a:p>
          <a:p>
            <a:pPr marL="0" indent="0">
              <a:buNone/>
            </a:pPr>
            <a:endParaRPr lang="en-US" altLang="ja-JP" dirty="0"/>
          </a:p>
          <a:p>
            <a:pPr marL="0" indent="0">
              <a:buNone/>
            </a:pPr>
            <a:r>
              <a:rPr lang="ja-JP" altLang="en-US" sz="6000" dirty="0" smtClean="0"/>
              <a:t>　</a:t>
            </a:r>
            <a:r>
              <a:rPr lang="ja-JP" altLang="en-US" sz="6000" dirty="0" smtClean="0">
                <a:solidFill>
                  <a:srgbClr val="FFC000"/>
                </a:solidFill>
              </a:rPr>
              <a:t>ご視聴ありがとうございました！</a:t>
            </a:r>
            <a:endParaRPr lang="en-US" altLang="ja-JP" sz="6000" dirty="0" smtClean="0">
              <a:solidFill>
                <a:srgbClr val="FFC000"/>
              </a:solidFill>
            </a:endParaRPr>
          </a:p>
        </p:txBody>
      </p:sp>
      <p:sp>
        <p:nvSpPr>
          <p:cNvPr id="4" name="正方形/長方形 3"/>
          <p:cNvSpPr/>
          <p:nvPr/>
        </p:nvSpPr>
        <p:spPr>
          <a:xfrm flipV="1">
            <a:off x="13154897" y="6857999"/>
            <a:ext cx="45719" cy="3970318"/>
          </a:xfrm>
          <a:prstGeom prst="rect">
            <a:avLst/>
          </a:prstGeom>
        </p:spPr>
        <p:txBody>
          <a:bodyPr wrap="square">
            <a:spAutoFit/>
          </a:bodyPr>
          <a:lstStyle/>
          <a:p>
            <a:r>
              <a:rPr lang="ja-JP" altLang="en-US" dirty="0" smtClean="0"/>
              <a:t>ご視聴ありがとうございました</a:t>
            </a:r>
            <a:endParaRPr lang="ja-JP" altLang="en-US" dirty="0"/>
          </a:p>
        </p:txBody>
      </p:sp>
      <p:pic>
        <p:nvPicPr>
          <p:cNvPr id="5" name="図 4" descr="ソース画像を表示"/>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51662">
            <a:off x="10034763" y="2604694"/>
            <a:ext cx="2085340" cy="2085340"/>
          </a:xfrm>
          <a:prstGeom prst="rect">
            <a:avLst/>
          </a:prstGeom>
          <a:noFill/>
          <a:ln>
            <a:noFill/>
          </a:ln>
        </p:spPr>
      </p:pic>
    </p:spTree>
    <p:extLst>
      <p:ext uri="{BB962C8B-B14F-4D97-AF65-F5344CB8AC3E}">
        <p14:creationId xmlns:p14="http://schemas.microsoft.com/office/powerpoint/2010/main" val="22046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anim calcmode="lin" valueType="num">
                                      <p:cBhvr>
                                        <p:cTn id="2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solidFill>
                  <a:srgbClr val="FFC000"/>
                </a:solidFill>
              </a:rPr>
              <a:t>使用写真</a:t>
            </a:r>
            <a:r>
              <a:rPr kumimoji="1" lang="en-US" altLang="ja-JP" sz="3200" dirty="0" smtClean="0">
                <a:solidFill>
                  <a:srgbClr val="FFC000"/>
                </a:solidFill>
              </a:rPr>
              <a:t>URL</a:t>
            </a:r>
            <a:endParaRPr kumimoji="1" lang="ja-JP" altLang="en-US" sz="3200" dirty="0">
              <a:solidFill>
                <a:srgbClr val="FFC000"/>
              </a:solidFill>
            </a:endParaRPr>
          </a:p>
        </p:txBody>
      </p:sp>
      <p:sp>
        <p:nvSpPr>
          <p:cNvPr id="3" name="コンテンツ プレースホルダー 2"/>
          <p:cNvSpPr>
            <a:spLocks noGrp="1"/>
          </p:cNvSpPr>
          <p:nvPr>
            <p:ph idx="1"/>
          </p:nvPr>
        </p:nvSpPr>
        <p:spPr/>
        <p:txBody>
          <a:bodyPr/>
          <a:lstStyle/>
          <a:p>
            <a:r>
              <a:rPr lang="en-US" altLang="ja-JP" dirty="0">
                <a:hlinkClick r:id="rId2"/>
              </a:rPr>
              <a:t>https://</a:t>
            </a:r>
            <a:r>
              <a:rPr lang="en-US" altLang="ja-JP" dirty="0" smtClean="0">
                <a:hlinkClick r:id="rId2"/>
              </a:rPr>
              <a:t>www.yamareco.com/modules/yamainfo/routephoto/758/946acf01a5981212fd2dc54438326f93.jpg</a:t>
            </a:r>
            <a:endParaRPr lang="en-US" altLang="ja-JP" dirty="0" smtClean="0"/>
          </a:p>
          <a:p>
            <a:pPr marL="0" indent="0">
              <a:buNone/>
            </a:pPr>
            <a:r>
              <a:rPr kumimoji="1" lang="ja-JP" altLang="en-US" dirty="0" smtClean="0"/>
              <a:t>　　　　　</a:t>
            </a:r>
            <a:endParaRPr kumimoji="1" lang="en-US" altLang="ja-JP" dirty="0" smtClean="0"/>
          </a:p>
          <a:p>
            <a:pPr marL="0" indent="0">
              <a:buNone/>
            </a:pPr>
            <a:r>
              <a:rPr kumimoji="1" lang="ja-JP" altLang="en-US" dirty="0" smtClean="0"/>
              <a:t>・</a:t>
            </a:r>
            <a:r>
              <a:rPr lang="en-US" altLang="ja-JP" dirty="0" smtClean="0">
                <a:hlinkClick r:id="rId3"/>
              </a:rPr>
              <a:t>https</a:t>
            </a:r>
            <a:r>
              <a:rPr lang="en-US" altLang="ja-JP" dirty="0">
                <a:hlinkClick r:id="rId3"/>
              </a:rPr>
              <a:t>://</a:t>
            </a:r>
            <a:r>
              <a:rPr lang="en-US" altLang="ja-JP" dirty="0" smtClean="0">
                <a:hlinkClick r:id="rId3"/>
              </a:rPr>
              <a:t>t.pimg.jp/016/164/734/1/16164734.jpg</a:t>
            </a:r>
            <a:endParaRPr lang="en-US" altLang="ja-JP" dirty="0" smtClean="0"/>
          </a:p>
          <a:p>
            <a:pPr marL="0" indent="0">
              <a:buNone/>
            </a:pPr>
            <a:endParaRPr lang="en-US" altLang="ja-JP" dirty="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2396595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167</Words>
  <Application>Microsoft Office PowerPoint</Application>
  <PresentationFormat>ワイド画面</PresentationFormat>
  <Paragraphs>39</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HGPｺﾞｼｯｸE</vt:lpstr>
      <vt:lpstr>ＭＳ Ｐゴシック</vt:lpstr>
      <vt:lpstr>Arial</vt:lpstr>
      <vt:lpstr>Calibri</vt:lpstr>
      <vt:lpstr>Calibri Light</vt:lpstr>
      <vt:lpstr>Office テーマ</vt:lpstr>
      <vt:lpstr>ワンダーフォーゲル同好会　紹介</vt:lpstr>
      <vt:lpstr>ワンダーフォーゲル同好会ってどんな会なの？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使用写真URL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ワンダーフォーゲル同好会　紹介</dc:title>
  <dc:creator>丸山 成人</dc:creator>
  <cp:lastModifiedBy>丸山 成人</cp:lastModifiedBy>
  <cp:revision>12</cp:revision>
  <dcterms:created xsi:type="dcterms:W3CDTF">2020-06-28T02:36:48Z</dcterms:created>
  <dcterms:modified xsi:type="dcterms:W3CDTF">2020-06-28T03:20:31Z</dcterms:modified>
</cp:coreProperties>
</file>